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4"/>
  </p:notesMasterIdLst>
  <p:handoutMasterIdLst>
    <p:handoutMasterId r:id="rId95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283" r:id="rId17"/>
    <p:sldId id="284" r:id="rId18"/>
    <p:sldId id="285" r:id="rId19"/>
    <p:sldId id="286" r:id="rId20"/>
    <p:sldId id="287" r:id="rId21"/>
    <p:sldId id="306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3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5" r:id="rId39"/>
    <p:sldId id="354" r:id="rId40"/>
    <p:sldId id="304" r:id="rId41"/>
    <p:sldId id="307" r:id="rId42"/>
    <p:sldId id="308" r:id="rId43"/>
    <p:sldId id="310" r:id="rId44"/>
    <p:sldId id="309" r:id="rId45"/>
    <p:sldId id="311" r:id="rId46"/>
    <p:sldId id="312" r:id="rId47"/>
    <p:sldId id="325" r:id="rId48"/>
    <p:sldId id="327" r:id="rId49"/>
    <p:sldId id="313" r:id="rId50"/>
    <p:sldId id="329" r:id="rId51"/>
    <p:sldId id="330" r:id="rId52"/>
    <p:sldId id="331" r:id="rId53"/>
    <p:sldId id="332" r:id="rId54"/>
    <p:sldId id="314" r:id="rId55"/>
    <p:sldId id="333" r:id="rId56"/>
    <p:sldId id="324" r:id="rId57"/>
    <p:sldId id="334" r:id="rId58"/>
    <p:sldId id="335" r:id="rId59"/>
    <p:sldId id="315" r:id="rId60"/>
    <p:sldId id="355" r:id="rId61"/>
    <p:sldId id="316" r:id="rId62"/>
    <p:sldId id="337" r:id="rId63"/>
    <p:sldId id="317" r:id="rId64"/>
    <p:sldId id="339" r:id="rId65"/>
    <p:sldId id="340" r:id="rId66"/>
    <p:sldId id="341" r:id="rId67"/>
    <p:sldId id="318" r:id="rId68"/>
    <p:sldId id="321" r:id="rId69"/>
    <p:sldId id="342" r:id="rId70"/>
    <p:sldId id="343" r:id="rId71"/>
    <p:sldId id="323" r:id="rId72"/>
    <p:sldId id="346" r:id="rId73"/>
    <p:sldId id="363" r:id="rId74"/>
    <p:sldId id="320" r:id="rId75"/>
    <p:sldId id="345" r:id="rId76"/>
    <p:sldId id="344" r:id="rId77"/>
    <p:sldId id="322" r:id="rId78"/>
    <p:sldId id="356" r:id="rId79"/>
    <p:sldId id="328" r:id="rId80"/>
    <p:sldId id="347" r:id="rId81"/>
    <p:sldId id="348" r:id="rId82"/>
    <p:sldId id="350" r:id="rId83"/>
    <p:sldId id="349" r:id="rId84"/>
    <p:sldId id="351" r:id="rId85"/>
    <p:sldId id="352" r:id="rId86"/>
    <p:sldId id="326" r:id="rId87"/>
    <p:sldId id="353" r:id="rId88"/>
    <p:sldId id="361" r:id="rId89"/>
    <p:sldId id="357" r:id="rId90"/>
    <p:sldId id="358" r:id="rId91"/>
    <p:sldId id="359" r:id="rId92"/>
    <p:sldId id="360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56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obviously</a:t>
            </a:r>
            <a:r>
              <a:rPr lang="en-GB" baseline="0" dirty="0" smtClean="0"/>
              <a:t> get some extra information beyond what we want e.g. “CELEX number” string, however this can be cleaned even in 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Right Table has </a:t>
            </a:r>
            <a:r>
              <a:rPr lang="sv-SE" dirty="0" err="1" smtClean="0"/>
              <a:t>observed</a:t>
            </a:r>
            <a:r>
              <a:rPr lang="sv-SE" dirty="0" smtClean="0"/>
              <a:t> </a:t>
            </a:r>
            <a:r>
              <a:rPr lang="sv-SE" dirty="0" err="1" smtClean="0"/>
              <a:t>appearances</a:t>
            </a:r>
            <a:r>
              <a:rPr lang="sv-SE" dirty="0" smtClean="0"/>
              <a:t> </a:t>
            </a:r>
          </a:p>
          <a:p>
            <a:r>
              <a:rPr lang="sv-SE" dirty="0" smtClean="0"/>
              <a:t>O11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number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common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, O12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u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 smtClean="0"/>
              <a:t>O21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v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u, O22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words</a:t>
            </a:r>
            <a:endParaRPr lang="sv-SE" baseline="0" dirty="0" smtClean="0"/>
          </a:p>
          <a:p>
            <a:endParaRPr lang="sv-SE" dirty="0" smtClean="0"/>
          </a:p>
          <a:p>
            <a:r>
              <a:rPr lang="sv-SE" dirty="0" err="1" smtClean="0"/>
              <a:t>Left</a:t>
            </a:r>
            <a:r>
              <a:rPr lang="sv-SE" dirty="0" smtClean="0"/>
              <a:t> table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expeced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appearances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baseline="0" dirty="0" smtClean="0"/>
              <a:t>The </a:t>
            </a:r>
            <a:r>
              <a:rPr lang="sv-SE" b="1" baseline="0" dirty="0" err="1" smtClean="0"/>
              <a:t>statistical</a:t>
            </a:r>
            <a:r>
              <a:rPr lang="sv-SE" b="1" baseline="0" dirty="0" smtClean="0"/>
              <a:t> </a:t>
            </a:r>
            <a:r>
              <a:rPr lang="sv-SE" b="1" baseline="0" dirty="0" err="1" smtClean="0"/>
              <a:t>importance</a:t>
            </a:r>
            <a:r>
              <a:rPr lang="sv-SE" b="1" baseline="0" dirty="0" smtClean="0"/>
              <a:t> </a:t>
            </a:r>
            <a:r>
              <a:rPr lang="sv-SE" b="0" baseline="0" dirty="0" err="1" smtClean="0"/>
              <a:t>measures</a:t>
            </a:r>
            <a:r>
              <a:rPr lang="sv-SE" b="0" baseline="0" dirty="0" smtClean="0"/>
              <a:t> show the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strength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of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those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collocation</a:t>
            </a:r>
            <a:r>
              <a:rPr lang="sv-SE" b="0" baseline="0" dirty="0" smtClean="0"/>
              <a:t>. </a:t>
            </a:r>
            <a:r>
              <a:rPr lang="sv-SE" b="0" baseline="0" dirty="0" err="1" smtClean="0"/>
              <a:t>You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can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find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more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details</a:t>
            </a:r>
            <a:r>
              <a:rPr lang="sv-SE" b="0" baseline="0" dirty="0" smtClean="0"/>
              <a:t> in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hypothesis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testing</a:t>
            </a:r>
            <a:r>
              <a:rPr lang="sv-SE" b="0" baseline="0" dirty="0" smtClean="0"/>
              <a:t>.</a:t>
            </a:r>
          </a:p>
          <a:p>
            <a:endParaRPr lang="sv-SE" dirty="0" smtClean="0"/>
          </a:p>
          <a:p>
            <a:r>
              <a:rPr lang="sv-SE" dirty="0" smtClean="0"/>
              <a:t>A </a:t>
            </a:r>
            <a:r>
              <a:rPr lang="sv-SE" dirty="0" smtClean="0"/>
              <a:t>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is 3.8 for p=0.05.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t is 2.5</a:t>
            </a:r>
            <a:endParaRPr lang="sv-SE" baseline="0" dirty="0" smtClean="0"/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LDA iterates each document multiple times. Each</a:t>
            </a:r>
            <a:r>
              <a:rPr lang="en-US" baseline="0" dirty="0" smtClean="0"/>
              <a:t> time:</a:t>
            </a:r>
          </a:p>
          <a:p>
            <a:r>
              <a:rPr lang="en-US" baseline="0" dirty="0" smtClean="0"/>
              <a:t> - It estimates the probability of the word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it estimates the probability of the document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problem is computationally difficult therefore we solve it approximately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197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24-01-2017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iMIx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case/erdemovic/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Search</a:t>
            </a:r>
            <a:r>
              <a:rPr lang="en-US" dirty="0" smtClean="0"/>
              <a:t>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older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</a:t>
            </a:r>
            <a:r>
              <a:rPr lang="en-US" dirty="0" smtClean="0"/>
              <a:t>such as meeting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</a:t>
            </a:r>
            <a:r>
              <a:rPr lang="sv-SE" dirty="0">
                <a:hlinkClick r:id="rId3"/>
              </a:rPr>
              <a:t>http://</a:t>
            </a:r>
            <a:r>
              <a:rPr lang="sv-SE" dirty="0" smtClean="0">
                <a:hlinkClick r:id="rId3"/>
              </a:rPr>
              <a:t>bit.ly/2iMIx05</a:t>
            </a:r>
            <a:r>
              <a:rPr lang="sv-SE" dirty="0" smtClean="0"/>
              <a:t>)</a:t>
            </a:r>
            <a:endParaRPr lang="sv-SE" dirty="0" smtClean="0"/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NB</a:t>
            </a:r>
            <a:r>
              <a:rPr lang="en-US" dirty="0"/>
              <a:t>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 to EUR-Lex,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(</a:t>
            </a:r>
            <a:r>
              <a:rPr lang="sv-SE" dirty="0" err="1" smtClean="0"/>
              <a:t>see</a:t>
            </a:r>
            <a:r>
              <a:rPr lang="sv-SE" dirty="0" smtClean="0"/>
              <a:t> notebook) 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easily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look?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</a:t>
            </a:r>
            <a:r>
              <a:rPr lang="en-US" dirty="0" smtClean="0"/>
              <a:t>certain information</a:t>
            </a:r>
            <a:endParaRPr lang="en-US" dirty="0" smtClean="0"/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>
                <a:solidFill>
                  <a:schemeClr val="accent1"/>
                </a:solidFill>
              </a:rPr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click </a:t>
            </a:r>
            <a:r>
              <a:rPr lang="en-US" dirty="0" smtClean="0"/>
              <a:t>again on a CELEX number and select Scrape similar from the menu</a:t>
            </a:r>
          </a:p>
          <a:p>
            <a:r>
              <a:rPr lang="en-US" dirty="0" smtClean="0"/>
              <a:t>The Scraper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54539" y="5116983"/>
            <a:ext cx="3154167" cy="770562"/>
          </a:xfrm>
          <a:prstGeom prst="wedgeRectCallout">
            <a:avLst>
              <a:gd name="adj1" fmla="val -97489"/>
              <a:gd name="adj2" fmla="val -47737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>
                <a:hlinkClick r:id="rId3"/>
              </a:rPr>
              <a:t>Erdemovic</a:t>
            </a:r>
            <a:r>
              <a:rPr lang="en-US" dirty="0" smtClean="0">
                <a:hlinkClick r:id="rId3"/>
              </a:rPr>
              <a:t> case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14" y="2477365"/>
            <a:ext cx="5842622" cy="4064948"/>
          </a:xfrm>
        </p:spPr>
      </p:pic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</a:t>
            </a:r>
            <a:r>
              <a:rPr lang="en-US" dirty="0" smtClean="0">
                <a:solidFill>
                  <a:schemeClr val="bg1"/>
                </a:solidFill>
              </a:rPr>
              <a:t>both approaches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suffixes or directories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588910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</a:t>
            </a:r>
            <a:r>
              <a:rPr lang="en-US" dirty="0" smtClean="0">
                <a:solidFill>
                  <a:schemeClr val="accent1"/>
                </a:solidFill>
              </a:rPr>
              <a:t>qualitative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quantitative</a:t>
            </a:r>
            <a:r>
              <a:rPr lang="en-US" dirty="0" smtClean="0"/>
              <a:t>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Why not keeping the HTML?</a:t>
            </a:r>
            <a:endParaRPr lang="en-US" dirty="0" smtClean="0"/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</a:t>
            </a:r>
            <a:r>
              <a:rPr lang="en-US" dirty="0" smtClean="0">
                <a:solidFill>
                  <a:schemeClr val="accent1"/>
                </a:solidFill>
              </a:rPr>
              <a:t>Unicode</a:t>
            </a:r>
            <a:r>
              <a:rPr lang="en-US" dirty="0" smtClean="0"/>
              <a:t> </a:t>
            </a:r>
            <a:r>
              <a:rPr lang="en-US" dirty="0" smtClean="0"/>
              <a:t>(UTF-8) </a:t>
            </a:r>
            <a:r>
              <a:rPr lang="en-US" dirty="0" smtClean="0"/>
              <a:t>for your </a:t>
            </a:r>
            <a:r>
              <a:rPr lang="en-US" dirty="0" smtClean="0"/>
              <a:t>texts.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Hint: </a:t>
            </a:r>
            <a:r>
              <a:rPr lang="en-US" dirty="0" smtClean="0"/>
              <a:t>If you store texts and data in a single file, preprocess files to remove newlines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for 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</a:t>
            </a:r>
            <a:r>
              <a:rPr lang="en-US" b="1" dirty="0" smtClean="0"/>
              <a:t>“margin of appreciation” </a:t>
            </a:r>
            <a:r>
              <a:rPr lang="en-US" dirty="0" smtClean="0"/>
              <a:t>appeared many times in the </a:t>
            </a:r>
            <a:r>
              <a:rPr lang="en-US" i="1" dirty="0" smtClean="0"/>
              <a:t>first file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/>
                </a:solidFill>
              </a:rPr>
              <a:t>might tell </a:t>
            </a:r>
            <a:r>
              <a:rPr lang="en-US" dirty="0" smtClean="0">
                <a:solidFill>
                  <a:schemeClr val="accent1"/>
                </a:solidFill>
              </a:rPr>
              <a:t>something </a:t>
            </a:r>
            <a:r>
              <a:rPr lang="en-US" dirty="0" smtClean="0">
                <a:solidFill>
                  <a:schemeClr val="accent1"/>
                </a:solidFill>
              </a:rPr>
              <a:t>about the </a:t>
            </a:r>
            <a:r>
              <a:rPr lang="en-US" dirty="0" smtClean="0">
                <a:solidFill>
                  <a:schemeClr val="accent1"/>
                </a:solidFill>
              </a:rPr>
              <a:t>court argumentation in the cases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</a:t>
            </a:r>
            <a:r>
              <a:rPr lang="en-US" dirty="0" smtClean="0">
                <a:solidFill>
                  <a:schemeClr val="accent1"/>
                </a:solidFill>
              </a:rPr>
              <a:t>often appear together in pairs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New York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strong coffee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(but NOT </a:t>
            </a:r>
            <a:r>
              <a:rPr lang="en-US" dirty="0" smtClean="0">
                <a:solidFill>
                  <a:schemeClr val="accent1"/>
                </a:solidFill>
              </a:rPr>
              <a:t>powerful coffee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European Union </a:t>
            </a:r>
            <a:r>
              <a:rPr lang="en-US" dirty="0" smtClean="0"/>
              <a:t>and also </a:t>
            </a:r>
            <a:r>
              <a:rPr lang="en-US" i="1" dirty="0" smtClean="0">
                <a:solidFill>
                  <a:schemeClr val="accent1"/>
                </a:solidFill>
              </a:rPr>
              <a:t>Trade Union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 finding is a </a:t>
            </a:r>
            <a:r>
              <a:rPr lang="en-US" dirty="0" smtClean="0"/>
              <a:t>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courts: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</a:t>
            </a:r>
            <a:r>
              <a:rPr lang="sv-SE" dirty="0" smtClean="0"/>
              <a:t>OR</a:t>
            </a:r>
            <a:endParaRPr lang="sv-SE" dirty="0" smtClean="0"/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chemeClr val="accent1"/>
                </a:solidFill>
              </a:rPr>
              <a:t>”</a:t>
            </a:r>
            <a:r>
              <a:rPr lang="sv-SE" dirty="0" err="1" smtClean="0">
                <a:solidFill>
                  <a:schemeClr val="accent1"/>
                </a:solidFill>
              </a:rPr>
              <a:t>enterprise</a:t>
            </a:r>
            <a:r>
              <a:rPr lang="sv-SE" dirty="0" smtClean="0">
                <a:solidFill>
                  <a:schemeClr val="accent1"/>
                </a:solidFill>
              </a:rPr>
              <a:t>” </a:t>
            </a:r>
            <a:r>
              <a:rPr lang="sv-SE" dirty="0" smtClean="0"/>
              <a:t>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39661" y="1548475"/>
            <a:ext cx="3126815" cy="819807"/>
          </a:xfrm>
          <a:prstGeom prst="wedgeRectCallout">
            <a:avLst>
              <a:gd name="adj1" fmla="val -66547"/>
              <a:gd name="adj2" fmla="val 18301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“Anti-dumping” or “excise“ duties</a:t>
            </a:r>
            <a:endParaRPr lang="en-GB" dirty="0" err="1" smtClean="0"/>
          </a:p>
        </p:txBody>
      </p:sp>
      <p:sp>
        <p:nvSpPr>
          <p:cNvPr id="9" name="Rectangular Callout 8"/>
          <p:cNvSpPr/>
          <p:nvPr/>
        </p:nvSpPr>
        <p:spPr>
          <a:xfrm>
            <a:off x="5879139" y="5553020"/>
            <a:ext cx="3126815" cy="819807"/>
          </a:xfrm>
          <a:prstGeom prst="wedgeRectCallout">
            <a:avLst>
              <a:gd name="adj1" fmla="val -81673"/>
              <a:gd name="adj2" fmla="val -9647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Committee on duties and agreement on tariffs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</a:t>
            </a:r>
            <a:r>
              <a:rPr lang="en-US" dirty="0" smtClean="0">
                <a:solidFill>
                  <a:schemeClr val="accent1"/>
                </a:solidFill>
              </a:rPr>
              <a:t>infer the topics </a:t>
            </a:r>
            <a:r>
              <a:rPr lang="en-US" dirty="0" smtClean="0"/>
              <a:t>present in the corpus</a:t>
            </a:r>
          </a:p>
          <a:p>
            <a:r>
              <a:rPr lang="en-US" dirty="0" smtClean="0"/>
              <a:t>Uses of topic modeling : </a:t>
            </a:r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</a:t>
            </a:r>
            <a:r>
              <a:rPr lang="en-US" dirty="0" smtClean="0"/>
              <a:t>reassigning </a:t>
            </a:r>
            <a:r>
              <a:rPr lang="en-US" dirty="0" smtClean="0"/>
              <a:t>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</a:t>
            </a:r>
            <a:r>
              <a:rPr lang="en-GB" i="1" dirty="0" smtClean="0"/>
              <a:t>article</a:t>
            </a:r>
            <a:r>
              <a:rPr lang="en-GB" dirty="0" smtClean="0"/>
              <a:t>, </a:t>
            </a:r>
            <a:r>
              <a:rPr lang="en-GB" i="1" dirty="0" smtClean="0"/>
              <a:t>convention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</a:t>
            </a:r>
            <a:r>
              <a:rPr lang="en-GB" i="1" dirty="0" smtClean="0"/>
              <a:t>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Case </a:t>
            </a:r>
            <a:r>
              <a:rPr lang="en-GB" dirty="0" smtClean="0">
                <a:solidFill>
                  <a:schemeClr val="accent1"/>
                </a:solidFill>
              </a:rPr>
              <a:t>21750/04 </a:t>
            </a:r>
            <a:r>
              <a:rPr lang="en-GB" dirty="0" smtClean="0"/>
              <a:t>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</a:t>
            </a:r>
            <a:r>
              <a:rPr lang="en-US" dirty="0" smtClean="0"/>
              <a:t>seems </a:t>
            </a:r>
            <a:r>
              <a:rPr lang="en-US" dirty="0" smtClean="0"/>
              <a:t>to be a core neo-liberal concept and has also been </a:t>
            </a:r>
            <a:r>
              <a:rPr lang="en-US" dirty="0" smtClean="0"/>
              <a:t>increasingly used </a:t>
            </a:r>
            <a:r>
              <a:rPr lang="en-US" dirty="0"/>
              <a:t>by </a:t>
            </a:r>
            <a:r>
              <a:rPr lang="en-US" dirty="0" smtClean="0"/>
              <a:t>the courts</a:t>
            </a:r>
          </a:p>
          <a:p>
            <a:r>
              <a:rPr lang="en-US" dirty="0" smtClean="0"/>
              <a:t>Effectiveness of what</a:t>
            </a:r>
            <a:r>
              <a:rPr lang="en-US" dirty="0" smtClean="0"/>
              <a:t>? (Is it neoliberal?)</a:t>
            </a:r>
            <a:endParaRPr lang="en-US" dirty="0" smtClean="0"/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3528"/>
              </p:ext>
            </p:extLst>
          </p:nvPr>
        </p:nvGraphicFramePr>
        <p:xfrm>
          <a:off x="2372454" y="2484689"/>
          <a:ext cx="5681941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Topic 9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12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80354"/>
              </p:ext>
            </p:extLst>
          </p:nvPr>
        </p:nvGraphicFramePr>
        <p:xfrm>
          <a:off x="2372453" y="4222679"/>
          <a:ext cx="5877204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21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freedom, </a:t>
                      </a: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</a:t>
                      </a:r>
                      <a:r>
                        <a:rPr lang="en-GB" sz="1400" dirty="0">
                          <a:effectLst/>
                        </a:rPr>
                        <a:t>, treatment, scheme, case, prior, justified, provisions, fundamental, legitimate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12854"/>
              </p:ext>
            </p:extLst>
          </p:nvPr>
        </p:nvGraphicFramePr>
        <p:xfrm>
          <a:off x="3420419" y="5079592"/>
          <a:ext cx="5558473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30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00229"/>
            <a:ext cx="7694039" cy="4748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/>
              <a:t>example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456" y="191214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some 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1 / (number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idf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JURIX 2015:</a:t>
            </a:r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</a:t>
            </a:r>
            <a:r>
              <a:rPr lang="en-US" i="1" dirty="0" smtClean="0">
                <a:solidFill>
                  <a:schemeClr val="accent1"/>
                </a:solidFill>
              </a:rPr>
              <a:t>European citizenship</a:t>
            </a:r>
          </a:p>
          <a:p>
            <a:r>
              <a:rPr lang="en-US" dirty="0" smtClean="0"/>
              <a:t>Isolated the </a:t>
            </a:r>
            <a:r>
              <a:rPr lang="en-US" dirty="0" smtClean="0">
                <a:solidFill>
                  <a:schemeClr val="accent1"/>
                </a:solidFill>
              </a:rPr>
              <a:t>citing paragraphs</a:t>
            </a:r>
          </a:p>
          <a:p>
            <a:r>
              <a:rPr lang="en-US" dirty="0" smtClean="0"/>
              <a:t>Needed a way to extract </a:t>
            </a:r>
            <a:r>
              <a:rPr lang="en-US" dirty="0" smtClean="0">
                <a:solidFill>
                  <a:schemeClr val="accent1"/>
                </a:solidFill>
              </a:rPr>
              <a:t>cited </a:t>
            </a:r>
            <a:r>
              <a:rPr lang="en-US" dirty="0" smtClean="0">
                <a:solidFill>
                  <a:schemeClr val="accent1"/>
                </a:solidFill>
              </a:rPr>
              <a:t>paragraphs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i="1" dirty="0" err="1" smtClean="0">
                <a:solidFill>
                  <a:schemeClr val="accent1"/>
                </a:solidFill>
              </a:rPr>
              <a:t>Grzelczyk</a:t>
            </a:r>
            <a:r>
              <a:rPr lang="en-US" i="1" dirty="0" smtClean="0">
                <a:solidFill>
                  <a:schemeClr val="accent1"/>
                </a:solidFill>
              </a:rPr>
              <a:t> par. </a:t>
            </a:r>
            <a:r>
              <a:rPr lang="en-US" i="1" dirty="0" smtClean="0">
                <a:solidFill>
                  <a:schemeClr val="accent1"/>
                </a:solidFill>
              </a:rPr>
              <a:t>33</a:t>
            </a:r>
            <a:endParaRPr lang="en-US" i="1" dirty="0" smtClean="0">
              <a:solidFill>
                <a:schemeClr val="accent1"/>
              </a:solidFill>
            </a:endParaRP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  <p:sp>
        <p:nvSpPr>
          <p:cNvPr id="7" name="Rectangular Callout 6"/>
          <p:cNvSpPr/>
          <p:nvPr/>
        </p:nvSpPr>
        <p:spPr>
          <a:xfrm>
            <a:off x="272065" y="1986351"/>
            <a:ext cx="2258567" cy="678094"/>
          </a:xfrm>
          <a:prstGeom prst="wedgeRectCallout">
            <a:avLst>
              <a:gd name="adj1" fmla="val 78476"/>
              <a:gd name="adj2" fmla="val 1109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Have case number, easier to identify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5300</Words>
  <Application>Microsoft Office PowerPoint</Application>
  <PresentationFormat>On-screen Show (4:3)</PresentationFormat>
  <Paragraphs>1111</Paragraphs>
  <Slides>92</Slides>
  <Notes>92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look?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An example (2)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Questions difficult to answer</vt:lpstr>
      <vt:lpstr>References</vt:lpstr>
      <vt:lpstr>Software</vt:lpstr>
      <vt:lpstr>Talk layout</vt:lpstr>
      <vt:lpstr>Example 1</vt:lpstr>
      <vt:lpstr>Example 2</vt:lpstr>
      <vt:lpstr>Example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2017-01-24T07:32:16Z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